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26"/>
  </p:notesMasterIdLst>
  <p:handoutMasterIdLst>
    <p:handoutMasterId r:id="rId27"/>
  </p:handoutMasterIdLst>
  <p:sldIdLst>
    <p:sldId id="293" r:id="rId6"/>
    <p:sldId id="297" r:id="rId7"/>
    <p:sldId id="2960" r:id="rId8"/>
    <p:sldId id="2975" r:id="rId9"/>
    <p:sldId id="2969" r:id="rId10"/>
    <p:sldId id="2974" r:id="rId11"/>
    <p:sldId id="2968" r:id="rId12"/>
    <p:sldId id="2963" r:id="rId13"/>
    <p:sldId id="2964" r:id="rId14"/>
    <p:sldId id="2967" r:id="rId15"/>
    <p:sldId id="512" r:id="rId16"/>
    <p:sldId id="2972" r:id="rId17"/>
    <p:sldId id="2973" r:id="rId18"/>
    <p:sldId id="2970" r:id="rId19"/>
    <p:sldId id="2971" r:id="rId20"/>
    <p:sldId id="511" r:id="rId21"/>
    <p:sldId id="2965" r:id="rId22"/>
    <p:sldId id="2966" r:id="rId23"/>
    <p:sldId id="510" r:id="rId24"/>
    <p:sldId id="356" r:id="rId25"/>
  </p:sldIdLst>
  <p:sldSz cx="12192000" cy="6858000"/>
  <p:notesSz cx="6858000" cy="9144000"/>
  <p:embeddedFontLst>
    <p:embeddedFont>
      <p:font typeface="ING Me" panose="02000506040000020004" pitchFamily="2" charset="0"/>
      <p:regular r:id="rId28"/>
      <p:bold r:id="rId29"/>
      <p:italic r:id="rId30"/>
      <p:boldItalic r:id="rId31"/>
    </p:embeddedFont>
  </p:embeddedFontLst>
  <p:custDataLst>
    <p:tags r:id="rId32"/>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0CEAC0-5A3C-47F4-B4F1-DE68377BBF23}" v="307" dt="2022-04-18T12:19:33.660"/>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9320" autoAdjust="0"/>
  </p:normalViewPr>
  <p:slideViewPr>
    <p:cSldViewPr snapToGrid="0" showGuides="1">
      <p:cViewPr>
        <p:scale>
          <a:sx n="81" d="100"/>
          <a:sy n="81" d="100"/>
        </p:scale>
        <p:origin x="1344" y="592"/>
      </p:cViewPr>
      <p:guideLst/>
    </p:cSldViewPr>
  </p:slideViewPr>
  <p:outlineViewPr>
    <p:cViewPr>
      <p:scale>
        <a:sx n="33" d="100"/>
        <a:sy n="33" d="100"/>
      </p:scale>
      <p:origin x="0" y="-16206"/>
    </p:cViewPr>
  </p:outlineViewPr>
  <p:notesTextViewPr>
    <p:cViewPr>
      <p:scale>
        <a:sx n="3" d="2"/>
        <a:sy n="3" d="2"/>
      </p:scale>
      <p:origin x="0" y="-3024"/>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19/04/2022</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19/04/2022</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12</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The first phase of the lifecycle is the CONTINUOUS DEVELOPMENT and remembering the first diagram this is the blue part: the planning and the coding of the application functionality. For the planning there is no specific tool, but there are quite a few for maintain the code. So after the planning is thoroughly done, the code is maintained using the version control tools. I’m sure most of you have heard about Git, we will also have a lesson on that later in the programme.</a:t>
            </a:r>
          </a:p>
          <a:p>
            <a:pPr marL="0" indent="0">
              <a:buNone/>
            </a:pPr>
            <a:br>
              <a:rPr lang="en-GB" dirty="0"/>
            </a:br>
            <a:r>
              <a:rPr lang="en-GB" dirty="0"/>
              <a:t>The next stage of the </a:t>
            </a:r>
            <a:r>
              <a:rPr lang="en-GB" dirty="0" err="1"/>
              <a:t>devops</a:t>
            </a:r>
            <a:r>
              <a:rPr lang="en-GB" dirty="0"/>
              <a:t> lifecycle is CONTINOUS INTEGRATION and here the new functionalities are integrated with the existing code. From the first diagram this stage is composed by the BUILD and TEST and steps. It is very important that in this stage the changes are tested thoroughly in order for them not to break the existing functionalities. So what really happens here is that after the code is pushed (in the code step) the build comes in and detects the changes, now the code is build again and packaged in an archive like type of file, that is forwarded to the testing step. And this takes us to the next stage:</a:t>
            </a:r>
            <a:br>
              <a:rPr lang="en-GB" dirty="0"/>
            </a:br>
            <a:endParaRPr lang="en-GB" dirty="0"/>
          </a:p>
        </p:txBody>
      </p:sp>
    </p:spTree>
    <p:extLst>
      <p:ext uri="{BB962C8B-B14F-4D97-AF65-F5344CB8AC3E}">
        <p14:creationId xmlns:p14="http://schemas.microsoft.com/office/powerpoint/2010/main" val="140235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13</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CONTINOUS TESTING. So like I said before it’s very important that these new changes are tested very well and that they don’t break the existing code, there are a lot of tools for this like Selenium, TestNG or J unit but these are for the QA engineers to figure out. So assuming our code has been well tested and all is well we move on to one of the most important stages:</a:t>
            </a:r>
          </a:p>
        </p:txBody>
      </p:sp>
    </p:spTree>
    <p:extLst>
      <p:ext uri="{BB962C8B-B14F-4D97-AF65-F5344CB8AC3E}">
        <p14:creationId xmlns:p14="http://schemas.microsoft.com/office/powerpoint/2010/main" val="2388200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14</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0" indent="0">
              <a:buNone/>
            </a:pPr>
            <a:r>
              <a:rPr lang="en-GB" dirty="0"/>
              <a:t>CONTINUOUS DEPLOYMENT, where the code is deployed to production environment. Now we need to understand why DevOps is incomplete without configuration management and containerization tools. Configuration management, although is might sound fancy is just the act of releasing deployments to servers, and making sure we have the same configuration across all servers. Why do we need this? Mainly because if we are the developers of a big application like Facebook or Google or whatever we don’t want users from Europe to have a different app than the users from Australia. </a:t>
            </a:r>
          </a:p>
          <a:p>
            <a:pPr marL="0" indent="0">
              <a:buNone/>
            </a:pPr>
            <a:r>
              <a:rPr lang="en-GB" dirty="0"/>
              <a:t>So in order to help us reach that, we use some tools that we will learn more deeply </a:t>
            </a:r>
            <a:r>
              <a:rPr lang="en-GB" dirty="0" err="1"/>
              <a:t>throught</a:t>
            </a:r>
            <a:r>
              <a:rPr lang="en-GB" dirty="0"/>
              <a:t> this </a:t>
            </a:r>
            <a:r>
              <a:rPr lang="en-GB" dirty="0" err="1"/>
              <a:t>DevSchool</a:t>
            </a:r>
            <a:r>
              <a:rPr lang="en-GB" dirty="0"/>
              <a:t> like Ansible, Docker or Kubernetes. </a:t>
            </a:r>
          </a:p>
          <a:p>
            <a:pPr marL="0" indent="0">
              <a:buNone/>
            </a:pPr>
            <a:endParaRPr lang="en-GB" dirty="0"/>
          </a:p>
          <a:p>
            <a:pPr marL="0" indent="0">
              <a:buNone/>
            </a:pPr>
            <a:r>
              <a:rPr lang="en-GB" dirty="0"/>
              <a:t>Now let’s take a look at the last stage from the </a:t>
            </a:r>
            <a:r>
              <a:rPr lang="en-GB" dirty="0" err="1"/>
              <a:t>devops</a:t>
            </a:r>
            <a:r>
              <a:rPr lang="en-GB" dirty="0"/>
              <a:t> lifecycle:</a:t>
            </a:r>
          </a:p>
          <a:p>
            <a:pPr marL="0" indent="0">
              <a:buNone/>
            </a:pPr>
            <a:br>
              <a:rPr lang="en-GB" dirty="0"/>
            </a:br>
            <a:endParaRPr lang="en-GB" dirty="0"/>
          </a:p>
        </p:txBody>
      </p:sp>
    </p:spTree>
    <p:extLst>
      <p:ext uri="{BB962C8B-B14F-4D97-AF65-F5344CB8AC3E}">
        <p14:creationId xmlns:p14="http://schemas.microsoft.com/office/powerpoint/2010/main" val="3303247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15</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0" indent="0">
              <a:buNone/>
            </a:pPr>
            <a:r>
              <a:rPr lang="en-GB" dirty="0"/>
              <a:t>CONTINUOUS MONITORING is a very important part of the cycle and it’s aim is improving the quality of the software by monitoring its performance. Usually the operation team is looking closely at the user activity for any bugs or improper usage of the system. There are also tools for monitoring applications like Prometheus or Grafana, but more on that at the end of the </a:t>
            </a:r>
            <a:r>
              <a:rPr lang="en-GB" dirty="0" err="1"/>
              <a:t>devschool</a:t>
            </a:r>
            <a:r>
              <a:rPr lang="en-GB" dirty="0"/>
              <a:t>.</a:t>
            </a:r>
          </a:p>
        </p:txBody>
      </p:sp>
    </p:spTree>
    <p:extLst>
      <p:ext uri="{BB962C8B-B14F-4D97-AF65-F5344CB8AC3E}">
        <p14:creationId xmlns:p14="http://schemas.microsoft.com/office/powerpoint/2010/main" val="4186461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16</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r>
              <a:rPr lang="en-GB" dirty="0"/>
              <a:t>So, why are all these stages important?</a:t>
            </a:r>
          </a:p>
          <a:p>
            <a:pPr algn="l"/>
            <a:r>
              <a:rPr lang="en-GB" dirty="0"/>
              <a:t>1. </a:t>
            </a:r>
            <a:r>
              <a:rPr lang="en-US" b="0" i="0" dirty="0">
                <a:solidFill>
                  <a:srgbClr val="334156"/>
                </a:solidFill>
                <a:effectLst/>
                <a:latin typeface="TTNorms-Light"/>
              </a:rPr>
              <a:t>One technical advantage of continuous integration and continuous delivery is that it allows you to integrate small pieces of code at one time. These code changes are simpler and easier to handle than huge chunks of code and as such, have fewer issues that may need to be repaired at a later date.</a:t>
            </a:r>
          </a:p>
          <a:p>
            <a:pPr algn="l"/>
            <a:r>
              <a:rPr lang="en-US" b="0" i="0" dirty="0">
                <a:solidFill>
                  <a:srgbClr val="334156"/>
                </a:solidFill>
                <a:effectLst/>
                <a:latin typeface="TTNorms-Light"/>
              </a:rPr>
              <a:t>Using continuous testing, these small pieces can be tested as soon as they are integrated into the code repository, allowing developers to recognize a problem before too much work is completed afterward. </a:t>
            </a:r>
          </a:p>
          <a:p>
            <a:pPr algn="l"/>
            <a:r>
              <a:rPr lang="en-GB" dirty="0"/>
              <a:t>2. </a:t>
            </a:r>
            <a:r>
              <a:rPr lang="en-US" b="0" i="0" dirty="0">
                <a:solidFill>
                  <a:srgbClr val="334156"/>
                </a:solidFill>
                <a:effectLst/>
                <a:latin typeface="TTNorms-Light"/>
              </a:rPr>
              <a:t>Fault isolation refers to the practice of designing systems such that when an error occurs, the negative outcomes are limited in scope. Limiting the scope of problems reduces the potential for damage and makes systems easier to maintain.</a:t>
            </a:r>
          </a:p>
          <a:p>
            <a:pPr algn="l"/>
            <a:r>
              <a:rPr lang="en-US" b="0" i="0" dirty="0">
                <a:solidFill>
                  <a:srgbClr val="334156"/>
                </a:solidFill>
                <a:effectLst/>
                <a:latin typeface="TTNorms-Light"/>
              </a:rPr>
              <a:t>Designing your system with CI/CD ensures that fault isolations are faster to detect and easier to implement. Fault isolations combine monitoring the system, identifying when the fault occurred, and triggering its location. Thus, the consequences of bugs appearing in the application are limited in scope.</a:t>
            </a:r>
          </a:p>
          <a:p>
            <a:pPr algn="l"/>
            <a:r>
              <a:rPr lang="en-GB" dirty="0"/>
              <a:t>3. </a:t>
            </a:r>
            <a:r>
              <a:rPr lang="en-US" b="0" i="0" dirty="0">
                <a:solidFill>
                  <a:srgbClr val="334156"/>
                </a:solidFill>
                <a:effectLst/>
                <a:latin typeface="TTNorms-Light"/>
              </a:rPr>
              <a:t>MTTR measures the maintainability of repairable features and sets the average time to repair a broken feature. Basically, it helps you track the amount of time spent to recover from a failure.</a:t>
            </a:r>
          </a:p>
          <a:p>
            <a:pPr algn="l"/>
            <a:r>
              <a:rPr lang="en-US" b="0" i="0" dirty="0">
                <a:solidFill>
                  <a:srgbClr val="334156"/>
                </a:solidFill>
                <a:effectLst/>
                <a:latin typeface="TTNorms-Light"/>
              </a:rPr>
              <a:t>CI/CD reduces the MTTR because the code changes are smaller and fault isolations are easier to detect. One of the most important business risk assurances is to keep failures to a minimum and quickly recover from any failures that do happen.</a:t>
            </a:r>
          </a:p>
          <a:p>
            <a:r>
              <a:rPr lang="en-GB" dirty="0"/>
              <a:t>4. </a:t>
            </a:r>
            <a:r>
              <a:rPr lang="en-US" b="0" i="0" dirty="0">
                <a:solidFill>
                  <a:srgbClr val="334156"/>
                </a:solidFill>
                <a:effectLst/>
                <a:latin typeface="TTNorms-Light"/>
              </a:rPr>
              <a:t>Failures are detected faster and as such, can be repaired faster, leading to increasing release rates. However, frequent releases are possible only if the code is developed in a continuously moving system.</a:t>
            </a:r>
            <a:endParaRPr lang="en-GB" b="0" i="0" dirty="0">
              <a:solidFill>
                <a:srgbClr val="334156"/>
              </a:solidFill>
              <a:effectLst/>
              <a:latin typeface="TTNorms-Light"/>
            </a:endParaRPr>
          </a:p>
          <a:p>
            <a:r>
              <a:rPr lang="en-GB" b="0" i="0" dirty="0">
                <a:solidFill>
                  <a:srgbClr val="334156"/>
                </a:solidFill>
                <a:effectLst/>
                <a:latin typeface="TTNorms-Light"/>
              </a:rPr>
              <a:t>5. </a:t>
            </a:r>
            <a:r>
              <a:rPr lang="en-US" b="0" i="0" dirty="0">
                <a:solidFill>
                  <a:srgbClr val="334156"/>
                </a:solidFill>
                <a:effectLst/>
                <a:latin typeface="TTNorms-Light"/>
              </a:rPr>
              <a:t>Using CI/CD, test reliability improves due to the bite-size and specific changes introduced to the system, allowing for more accurate positive and negative tests to be conducted. </a:t>
            </a:r>
            <a:r>
              <a:rPr lang="en-US" b="0" i="0">
                <a:solidFill>
                  <a:srgbClr val="334156"/>
                </a:solidFill>
                <a:effectLst/>
                <a:latin typeface="TTNorms-Light"/>
              </a:rPr>
              <a:t>Test reliability within CI/CD can also be considered </a:t>
            </a:r>
            <a:r>
              <a:rPr lang="en-US" b="0" i="1">
                <a:solidFill>
                  <a:srgbClr val="334156"/>
                </a:solidFill>
                <a:effectLst/>
                <a:latin typeface="TTNorms-Light"/>
              </a:rPr>
              <a:t>Continuous Reliability</a:t>
            </a:r>
            <a:r>
              <a:rPr lang="en-US" b="0" i="0">
                <a:solidFill>
                  <a:srgbClr val="334156"/>
                </a:solidFill>
                <a:effectLst/>
                <a:latin typeface="TTNorms-Light"/>
              </a:rPr>
              <a:t>. </a:t>
            </a:r>
            <a:endParaRPr lang="en-GB" dirty="0"/>
          </a:p>
        </p:txBody>
      </p:sp>
    </p:spTree>
    <p:extLst>
      <p:ext uri="{BB962C8B-B14F-4D97-AF65-F5344CB8AC3E}">
        <p14:creationId xmlns:p14="http://schemas.microsoft.com/office/powerpoint/2010/main" val="1822149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61124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06745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ITP, similar program, one does not exclude the other</a:t>
            </a:r>
          </a:p>
          <a:p>
            <a:pPr marL="285750" indent="-285750">
              <a:buFont typeface="Arial" panose="020B0604020202020204" pitchFamily="34" charset="0"/>
              <a:buChar char="•"/>
            </a:pPr>
            <a:r>
              <a:rPr lang="en-US" dirty="0"/>
              <a:t>Traveling</a:t>
            </a:r>
          </a:p>
          <a:p>
            <a:pPr marL="285750" indent="-285750">
              <a:buFont typeface="Arial" panose="020B0604020202020204" pitchFamily="34" charset="0"/>
              <a:buChar char="•"/>
            </a:pPr>
            <a:r>
              <a:rPr lang="en-US" dirty="0"/>
              <a:t>Puzzling</a:t>
            </a:r>
          </a:p>
          <a:p>
            <a:pPr marL="285750" indent="-285750">
              <a:buFont typeface="Arial" panose="020B0604020202020204" pitchFamily="34" charset="0"/>
              <a:buChar char="•"/>
            </a:pPr>
            <a:r>
              <a:rPr lang="en-US" dirty="0" err="1"/>
              <a:t>Mountainbiking</a:t>
            </a:r>
            <a:r>
              <a:rPr lang="en-US" dirty="0"/>
              <a:t>/rock climbing</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231526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1742676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r>
              <a:rPr lang="en-GB" dirty="0"/>
              <a:t>Goal:</a:t>
            </a:r>
          </a:p>
          <a:p>
            <a:pPr marL="285750" indent="-285750">
              <a:buFont typeface="Arial" panose="020B0604020202020204" pitchFamily="34" charset="0"/>
              <a:buChar char="•"/>
            </a:pPr>
            <a:r>
              <a:rPr lang="en-GB" dirty="0"/>
              <a:t>Mostly hands on</a:t>
            </a:r>
          </a:p>
          <a:p>
            <a:pPr marL="285750" indent="-285750">
              <a:buFont typeface="Arial" panose="020B0604020202020204" pitchFamily="34" charset="0"/>
              <a:buChar char="•"/>
            </a:pPr>
            <a:r>
              <a:rPr lang="en-GB" dirty="0"/>
              <a:t>Learn and have fun</a:t>
            </a:r>
          </a:p>
          <a:p>
            <a:pPr marL="285750" indent="-285750">
              <a:buFont typeface="Arial" panose="020B0604020202020204" pitchFamily="34" charset="0"/>
              <a:buChar char="•"/>
            </a:pPr>
            <a:r>
              <a:rPr lang="en-GB" dirty="0"/>
              <a:t>Half Romanian/ half English </a:t>
            </a:r>
          </a:p>
          <a:p>
            <a:endParaRPr lang="en-GB" dirty="0"/>
          </a:p>
          <a:p>
            <a:r>
              <a:rPr lang="en-GB" dirty="0"/>
              <a:t>Why you here:</a:t>
            </a:r>
          </a:p>
          <a:p>
            <a:r>
              <a:rPr lang="en-GB" dirty="0"/>
              <a:t>Question?</a:t>
            </a:r>
          </a:p>
          <a:p>
            <a:endParaRPr lang="en-GB" dirty="0"/>
          </a:p>
          <a:p>
            <a:pPr marL="0" indent="0">
              <a:buFont typeface="Arial" panose="020B0604020202020204" pitchFamily="34" charset="0"/>
              <a:buNone/>
            </a:pPr>
            <a:r>
              <a:rPr lang="en-GB" dirty="0"/>
              <a:t>Why are we here:</a:t>
            </a:r>
          </a:p>
          <a:p>
            <a:pPr marL="285750" indent="-285750">
              <a:buFont typeface="Arial" panose="020B0604020202020204" pitchFamily="34" charset="0"/>
              <a:buChar char="•"/>
            </a:pPr>
            <a:r>
              <a:rPr lang="en-GB" dirty="0"/>
              <a:t>teach about technologies we love</a:t>
            </a:r>
          </a:p>
          <a:p>
            <a:pPr marL="285750" indent="-285750">
              <a:buFont typeface="Arial" panose="020B0604020202020204" pitchFamily="34" charset="0"/>
              <a:buChar char="•"/>
            </a:pPr>
            <a:r>
              <a:rPr lang="en-GB" dirty="0"/>
              <a:t>Talk about the different parts of ING</a:t>
            </a:r>
          </a:p>
          <a:p>
            <a:r>
              <a:rPr lang="en-GB" dirty="0"/>
              <a:t>We like to teach, we like to share how ING works and how to work with these awesome technologies, at the end we hope that you will join us in one of our </a:t>
            </a:r>
            <a:r>
              <a:rPr lang="en-GB" dirty="0" err="1"/>
              <a:t>devops</a:t>
            </a:r>
            <a:r>
              <a:rPr lang="en-GB" dirty="0"/>
              <a:t> teams</a:t>
            </a:r>
          </a:p>
          <a:p>
            <a:endParaRPr lang="en-GB" dirty="0"/>
          </a:p>
          <a:p>
            <a:r>
              <a:rPr lang="en-GB" dirty="0"/>
              <a:t>More information about the program:</a:t>
            </a:r>
          </a:p>
          <a:p>
            <a:pPr marL="285750" indent="-285750">
              <a:buFont typeface="Arial" panose="020B0604020202020204" pitchFamily="34" charset="0"/>
              <a:buChar char="•"/>
            </a:pPr>
            <a:r>
              <a:rPr lang="en-GB" dirty="0"/>
              <a:t>Feel free to come to the office, you </a:t>
            </a:r>
          </a:p>
          <a:p>
            <a:pPr marL="285750" indent="-285750">
              <a:buFont typeface="Arial" panose="020B0604020202020204" pitchFamily="34" charset="0"/>
              <a:buChar char="•"/>
            </a:pPr>
            <a:r>
              <a:rPr lang="en-GB" dirty="0"/>
              <a:t>Please ask questions right away, for the people in the teams meeting, please raise your hand, in the room do it in real life, </a:t>
            </a:r>
          </a:p>
          <a:p>
            <a:pPr marL="285750" indent="-285750">
              <a:buFont typeface="Arial" panose="020B0604020202020204" pitchFamily="34" charset="0"/>
              <a:buChar char="•"/>
            </a:pPr>
            <a:r>
              <a:rPr lang="en-GB" dirty="0"/>
              <a:t>It’s ok to also have discussions going on, this is not supposed to be a monolog, we’re not an expert either, we just have experience and still learn as well</a:t>
            </a:r>
          </a:p>
          <a:p>
            <a:pPr marL="285750" indent="-285750">
              <a:buFont typeface="Arial" panose="020B0604020202020204" pitchFamily="34" charset="0"/>
              <a:buChar char="•"/>
            </a:pPr>
            <a:r>
              <a:rPr lang="en-GB" dirty="0"/>
              <a:t>10 different trainers, each lesson is lead by someone else. </a:t>
            </a:r>
          </a:p>
          <a:p>
            <a:pPr marL="285750" indent="-285750">
              <a:buFont typeface="Arial" panose="020B0604020202020204" pitchFamily="34" charset="0"/>
              <a:buChar char="•"/>
            </a:pPr>
            <a:r>
              <a:rPr lang="en-GB" dirty="0"/>
              <a:t>We are the coordinator team, so one of us will be at each lesson in case there are logistical questions</a:t>
            </a:r>
          </a:p>
        </p:txBody>
      </p:sp>
    </p:spTree>
    <p:extLst>
      <p:ext uri="{BB962C8B-B14F-4D97-AF65-F5344CB8AC3E}">
        <p14:creationId xmlns:p14="http://schemas.microsoft.com/office/powerpoint/2010/main" val="3547686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9</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So we’re going to start by assessing what is </a:t>
            </a:r>
            <a:r>
              <a:rPr lang="en-GB" dirty="0" err="1"/>
              <a:t>devops</a:t>
            </a:r>
            <a:r>
              <a:rPr lang="en-GB" dirty="0"/>
              <a:t>. The word its composed by two terms: development and operations. In </a:t>
            </a:r>
            <a:r>
              <a:rPr lang="en-GB" dirty="0" err="1"/>
              <a:t>essenece</a:t>
            </a:r>
            <a:r>
              <a:rPr lang="en-GB" dirty="0"/>
              <a:t>, it’s a practice that allows a single team to manage the whole lifecycle of the application.</a:t>
            </a:r>
            <a:br>
              <a:rPr lang="en-GB" dirty="0"/>
            </a:br>
            <a:r>
              <a:rPr lang="en-GB" dirty="0"/>
              <a:t>The DevOps model was born because of what previous models had lacked. Now </a:t>
            </a:r>
            <a:r>
              <a:rPr lang="en-GB" dirty="0" err="1"/>
              <a:t>im</a:t>
            </a:r>
            <a:r>
              <a:rPr lang="en-GB" dirty="0"/>
              <a:t> not going to spend to much time on explaining the older ones, but I do want to say that before there was the Waterfall method that was linear, as opposed to the </a:t>
            </a:r>
            <a:r>
              <a:rPr lang="en-GB" dirty="0" err="1"/>
              <a:t>devops</a:t>
            </a:r>
            <a:r>
              <a:rPr lang="en-GB" dirty="0"/>
              <a:t> one which is a cycle as you see. The main disadvantage of a linear model is that everything in a stage needs to be finished before moving to the next stage, and this is a pain when dealing with big applications or projects like we do now. So one of the biggest advantages of </a:t>
            </a:r>
            <a:r>
              <a:rPr lang="en-GB" dirty="0" err="1"/>
              <a:t>devops</a:t>
            </a:r>
            <a:r>
              <a:rPr lang="en-GB" dirty="0"/>
              <a:t> is </a:t>
            </a:r>
            <a:r>
              <a:rPr lang="en-GB" dirty="0" err="1"/>
              <a:t>shorteining</a:t>
            </a:r>
            <a:r>
              <a:rPr lang="en-GB" dirty="0"/>
              <a:t> the app development lifecycle by delivering features, fixes and updates quickly and frequently, but more on that later. Now let’s have a look at the </a:t>
            </a:r>
            <a:r>
              <a:rPr lang="en-GB" dirty="0" err="1"/>
              <a:t>devops</a:t>
            </a:r>
            <a:r>
              <a:rPr lang="en-GB" dirty="0"/>
              <a:t> lifecycle:</a:t>
            </a:r>
          </a:p>
          <a:p>
            <a:pPr marL="0" indent="0">
              <a:buNone/>
            </a:pPr>
            <a:endParaRPr lang="en-GB" dirty="0"/>
          </a:p>
          <a:p>
            <a:pPr marL="342900" indent="-342900">
              <a:buAutoNum type="arabicPeriod"/>
            </a:pPr>
            <a:r>
              <a:rPr lang="en-GB" dirty="0"/>
              <a:t>CONTINUOUS DEPLOYMENT - switch</a:t>
            </a:r>
            <a:br>
              <a:rPr lang="en-GB" dirty="0"/>
            </a:br>
            <a:br>
              <a:rPr lang="en-GB" dirty="0"/>
            </a:br>
            <a:endParaRPr lang="en-GB" dirty="0"/>
          </a:p>
        </p:txBody>
      </p:sp>
    </p:spTree>
    <p:extLst>
      <p:ext uri="{BB962C8B-B14F-4D97-AF65-F5344CB8AC3E}">
        <p14:creationId xmlns:p14="http://schemas.microsoft.com/office/powerpoint/2010/main" val="1609445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7.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0.xml"/><Relationship Id="rId5" Type="http://schemas.openxmlformats.org/officeDocument/2006/relationships/image" Target="../media/image37.jpg"/><Relationship Id="rId4" Type="http://schemas.openxmlformats.org/officeDocument/2006/relationships/image" Target="../media/image36.jpg"/></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rotWithShape="1">
          <a:blip r:embed="rId3"/>
          <a:srcRect t="21377" b="15809"/>
          <a:stretch/>
        </p:blipFill>
        <p:spPr>
          <a:xfrm>
            <a:off x="0" y="-176400"/>
            <a:ext cx="12192000" cy="5157745"/>
          </a:xfrm>
        </p:spPr>
      </p:pic>
      <p:sp>
        <p:nvSpPr>
          <p:cNvPr id="20" name="Picture Placeholder 19">
            <a:extLst>
              <a:ext uri="{FF2B5EF4-FFF2-40B4-BE49-F238E27FC236}">
                <a16:creationId xmlns:a16="http://schemas.microsoft.com/office/drawing/2014/main" id="{6FD6E4CC-0A3F-4E4C-A223-2FABC0FB82D6}"/>
              </a:ext>
            </a:extLst>
          </p:cNvPr>
          <p:cNvSpPr>
            <a:spLocks noGrp="1"/>
          </p:cNvSpPr>
          <p:nvPr>
            <p:ph type="pic" sz="quarter" idx="16"/>
          </p:nvPr>
        </p:nvSpPr>
        <p:spPr/>
      </p:sp>
      <p:sp>
        <p:nvSpPr>
          <p:cNvPr id="3" name="Title 2"/>
          <p:cNvSpPr>
            <a:spLocks noGrp="1"/>
          </p:cNvSpPr>
          <p:nvPr>
            <p:ph type="ctrTitle"/>
          </p:nvPr>
        </p:nvSpPr>
        <p:spPr>
          <a:xfrm>
            <a:off x="658798" y="2237533"/>
            <a:ext cx="7226438" cy="732995"/>
          </a:xfrm>
        </p:spPr>
        <p:txBody>
          <a:bodyPr/>
          <a:lstStyle/>
          <a:p>
            <a:r>
              <a:rPr lang="en-GB" dirty="0"/>
              <a:t>{Dev}School DevOps Edition 2022</a:t>
            </a:r>
          </a:p>
        </p:txBody>
      </p:sp>
      <p:sp>
        <p:nvSpPr>
          <p:cNvPr id="4" name="Subtitle 3"/>
          <p:cNvSpPr>
            <a:spLocks noGrp="1"/>
          </p:cNvSpPr>
          <p:nvPr>
            <p:ph type="subTitle" idx="1"/>
          </p:nvPr>
        </p:nvSpPr>
        <p:spPr/>
        <p:txBody>
          <a:bodyPr/>
          <a:lstStyle/>
          <a:p>
            <a:r>
              <a:rPr lang="en-US" dirty="0"/>
              <a:t>Maria Jianu, Andrada Raducanu, Wouter Ligtenberg</a:t>
            </a:r>
          </a:p>
        </p:txBody>
      </p:sp>
      <p:sp>
        <p:nvSpPr>
          <p:cNvPr id="15" name="Text Placeholder 14"/>
          <p:cNvSpPr>
            <a:spLocks noGrp="1"/>
          </p:cNvSpPr>
          <p:nvPr>
            <p:ph type="body" sz="quarter" idx="14"/>
          </p:nvPr>
        </p:nvSpPr>
        <p:spPr/>
        <p:txBody>
          <a:bodyPr/>
          <a:lstStyle/>
          <a:p>
            <a:r>
              <a:rPr lang="en-GB" dirty="0"/>
              <a:t>April 2022</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8" name="Picture 7">
            <a:extLst>
              <a:ext uri="{FF2B5EF4-FFF2-40B4-BE49-F238E27FC236}">
                <a16:creationId xmlns:a16="http://schemas.microsoft.com/office/drawing/2014/main" id="{8754C882-A8E5-4B84-B354-ED838F4ED385}"/>
              </a:ext>
            </a:extLst>
          </p:cNvPr>
          <p:cNvPicPr>
            <a:picLocks noChangeAspect="1"/>
          </p:cNvPicPr>
          <p:nvPr/>
        </p:nvPicPr>
        <p:blipFill>
          <a:blip r:embed="rId3"/>
          <a:stretch>
            <a:fillRect/>
          </a:stretch>
        </p:blipFill>
        <p:spPr>
          <a:xfrm>
            <a:off x="1696720" y="751061"/>
            <a:ext cx="7875504" cy="5840998"/>
          </a:xfrm>
          <a:prstGeom prst="rect">
            <a:avLst/>
          </a:prstGeom>
        </p:spPr>
      </p:pic>
    </p:spTree>
    <p:extLst>
      <p:ext uri="{BB962C8B-B14F-4D97-AF65-F5344CB8AC3E}">
        <p14:creationId xmlns:p14="http://schemas.microsoft.com/office/powerpoint/2010/main" val="363527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DevOps Lifecycle</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8" name="Picture 7">
            <a:extLst>
              <a:ext uri="{FF2B5EF4-FFF2-40B4-BE49-F238E27FC236}">
                <a16:creationId xmlns:a16="http://schemas.microsoft.com/office/drawing/2014/main" id="{1C86E552-F117-462E-8585-316CEB75FA6D}"/>
              </a:ext>
            </a:extLst>
          </p:cNvPr>
          <p:cNvPicPr>
            <a:picLocks noChangeAspect="1"/>
          </p:cNvPicPr>
          <p:nvPr/>
        </p:nvPicPr>
        <p:blipFill>
          <a:blip r:embed="rId3"/>
          <a:stretch>
            <a:fillRect/>
          </a:stretch>
        </p:blipFill>
        <p:spPr>
          <a:xfrm>
            <a:off x="2376487" y="1571625"/>
            <a:ext cx="7439025" cy="3714750"/>
          </a:xfrm>
          <a:prstGeom prst="rect">
            <a:avLst/>
          </a:prstGeom>
        </p:spPr>
      </p:pic>
    </p:spTree>
    <p:extLst>
      <p:ext uri="{BB962C8B-B14F-4D97-AF65-F5344CB8AC3E}">
        <p14:creationId xmlns:p14="http://schemas.microsoft.com/office/powerpoint/2010/main" val="262412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7" name="Title 6"/>
          <p:cNvSpPr>
            <a:spLocks noGrp="1"/>
          </p:cNvSpPr>
          <p:nvPr>
            <p:ph type="title"/>
          </p:nvPr>
        </p:nvSpPr>
        <p:spPr/>
        <p:txBody>
          <a:bodyPr/>
          <a:lstStyle/>
          <a:p>
            <a:r>
              <a:rPr lang="en-GB" dirty="0"/>
              <a:t>Continuous Development &amp; Continuous Integration</a:t>
            </a: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2050" name="Picture 2" descr="Continuous Development: How Iterative Processes Can Improve Your Code">
            <a:extLst>
              <a:ext uri="{FF2B5EF4-FFF2-40B4-BE49-F238E27FC236}">
                <a16:creationId xmlns:a16="http://schemas.microsoft.com/office/drawing/2014/main" id="{521D20AB-3F2B-4DEE-9CD6-E27EBBD30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742" y="1517501"/>
            <a:ext cx="8692515" cy="382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204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7" name="Title 6"/>
          <p:cNvSpPr>
            <a:spLocks noGrp="1"/>
          </p:cNvSpPr>
          <p:nvPr>
            <p:ph type="title"/>
          </p:nvPr>
        </p:nvSpPr>
        <p:spPr/>
        <p:txBody>
          <a:bodyPr/>
          <a:lstStyle/>
          <a:p>
            <a:r>
              <a:rPr lang="en-GB" dirty="0"/>
              <a:t>Continuous Testing</a:t>
            </a: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3074" name="Picture 2" descr="Is Continuous Integration and Continuous Testing a One Size Fits All? No …  and Here's Why.">
            <a:extLst>
              <a:ext uri="{FF2B5EF4-FFF2-40B4-BE49-F238E27FC236}">
                <a16:creationId xmlns:a16="http://schemas.microsoft.com/office/drawing/2014/main" id="{CB31A0B0-C35C-4C96-AB9A-9FA96EB03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2" y="733857"/>
            <a:ext cx="5918762" cy="545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530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7" name="Title 6"/>
          <p:cNvSpPr>
            <a:spLocks noGrp="1"/>
          </p:cNvSpPr>
          <p:nvPr>
            <p:ph type="title"/>
          </p:nvPr>
        </p:nvSpPr>
        <p:spPr/>
        <p:txBody>
          <a:bodyPr/>
          <a:lstStyle/>
          <a:p>
            <a:r>
              <a:rPr lang="en-GB" dirty="0"/>
              <a:t>Continuous Deployment</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6" name="Picture 5">
            <a:extLst>
              <a:ext uri="{FF2B5EF4-FFF2-40B4-BE49-F238E27FC236}">
                <a16:creationId xmlns:a16="http://schemas.microsoft.com/office/drawing/2014/main" id="{06E2CACA-AA46-4EB3-B141-1CEDB285C40C}"/>
              </a:ext>
            </a:extLst>
          </p:cNvPr>
          <p:cNvPicPr>
            <a:picLocks noChangeAspect="1"/>
          </p:cNvPicPr>
          <p:nvPr/>
        </p:nvPicPr>
        <p:blipFill>
          <a:blip r:embed="rId3"/>
          <a:stretch>
            <a:fillRect/>
          </a:stretch>
        </p:blipFill>
        <p:spPr>
          <a:xfrm>
            <a:off x="316191" y="733857"/>
            <a:ext cx="8417342" cy="3645638"/>
          </a:xfrm>
          <a:prstGeom prst="rect">
            <a:avLst/>
          </a:prstGeom>
        </p:spPr>
      </p:pic>
      <p:pic>
        <p:nvPicPr>
          <p:cNvPr id="4" name="Picture 3">
            <a:extLst>
              <a:ext uri="{FF2B5EF4-FFF2-40B4-BE49-F238E27FC236}">
                <a16:creationId xmlns:a16="http://schemas.microsoft.com/office/drawing/2014/main" id="{61BC264A-1DFF-4226-BEDC-BEEB3BF512FA}"/>
              </a:ext>
            </a:extLst>
          </p:cNvPr>
          <p:cNvPicPr>
            <a:picLocks noChangeAspect="1"/>
          </p:cNvPicPr>
          <p:nvPr/>
        </p:nvPicPr>
        <p:blipFill>
          <a:blip r:embed="rId4"/>
          <a:stretch>
            <a:fillRect/>
          </a:stretch>
        </p:blipFill>
        <p:spPr>
          <a:xfrm>
            <a:off x="7739024" y="3784210"/>
            <a:ext cx="4326395" cy="2967008"/>
          </a:xfrm>
          <a:prstGeom prst="rect">
            <a:avLst/>
          </a:prstGeom>
        </p:spPr>
      </p:pic>
    </p:spTree>
    <p:extLst>
      <p:ext uri="{BB962C8B-B14F-4D97-AF65-F5344CB8AC3E}">
        <p14:creationId xmlns:p14="http://schemas.microsoft.com/office/powerpoint/2010/main" val="829154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7" name="Title 6"/>
          <p:cNvSpPr>
            <a:spLocks noGrp="1"/>
          </p:cNvSpPr>
          <p:nvPr>
            <p:ph type="title"/>
          </p:nvPr>
        </p:nvSpPr>
        <p:spPr/>
        <p:txBody>
          <a:bodyPr/>
          <a:lstStyle/>
          <a:p>
            <a:r>
              <a:rPr lang="en-GB" dirty="0"/>
              <a:t>Continuous Monitoring</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1026" name="Picture 2" descr="Continuous Monitoring Platform - Audit &amp; Assurance - Services - PwC">
            <a:extLst>
              <a:ext uri="{FF2B5EF4-FFF2-40B4-BE49-F238E27FC236}">
                <a16:creationId xmlns:a16="http://schemas.microsoft.com/office/drawing/2014/main" id="{52988C8A-73D3-4C89-9093-648B3E0EA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331" y="1142479"/>
            <a:ext cx="9307337" cy="523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94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7" name="Title 6"/>
          <p:cNvSpPr>
            <a:spLocks noGrp="1"/>
          </p:cNvSpPr>
          <p:nvPr>
            <p:ph type="title"/>
          </p:nvPr>
        </p:nvSpPr>
        <p:spPr/>
        <p:txBody>
          <a:bodyPr/>
          <a:lstStyle/>
          <a:p>
            <a:r>
              <a:rPr lang="en-GB" dirty="0"/>
              <a:t>Why CI/CD matters</a:t>
            </a:r>
            <a:br>
              <a:rPr lang="en-GB" dirty="0"/>
            </a:br>
            <a:br>
              <a:rPr lang="en-GB" dirty="0"/>
            </a:br>
            <a:br>
              <a:rPr lang="en-GB" dirty="0"/>
            </a:br>
            <a:endParaRPr lang="en-GB" dirty="0"/>
          </a:p>
        </p:txBody>
      </p:sp>
      <p:sp>
        <p:nvSpPr>
          <p:cNvPr id="6" name="Content Placeholder 5"/>
          <p:cNvSpPr>
            <a:spLocks noGrp="1"/>
          </p:cNvSpPr>
          <p:nvPr>
            <p:ph idx="1"/>
          </p:nvPr>
        </p:nvSpPr>
        <p:spPr>
          <a:xfrm>
            <a:off x="876514" y="972376"/>
            <a:ext cx="4353408" cy="731145"/>
          </a:xfrm>
        </p:spPr>
        <p:txBody>
          <a:bodyPr/>
          <a:lstStyle/>
          <a:p>
            <a:pPr marL="702900" lvl="2" indent="-342900">
              <a:buFont typeface="Arial" panose="020B0604020202020204" pitchFamily="34" charset="0"/>
              <a:buChar char="•"/>
            </a:pPr>
            <a:endParaRPr lang="en-US" sz="2800" dirty="0"/>
          </a:p>
          <a:p>
            <a:pPr marL="522900" lvl="1" indent="-342900">
              <a:buFont typeface="Arial" panose="020B0604020202020204" pitchFamily="34" charset="0"/>
              <a:buChar char="•"/>
            </a:pPr>
            <a:r>
              <a:rPr lang="en-US" sz="2800" dirty="0"/>
              <a:t>Smaller code changes</a:t>
            </a:r>
          </a:p>
          <a:p>
            <a:pPr lvl="2" indent="0">
              <a:buNone/>
            </a:pPr>
            <a:endParaRPr lang="en-US" sz="2800" dirty="0"/>
          </a:p>
          <a:p>
            <a:endParaRPr lang="en-US" sz="2800" b="1" dirty="0"/>
          </a:p>
          <a:p>
            <a:pPr marL="342900" indent="-342900">
              <a:buFont typeface="Arial" panose="020B0604020202020204" pitchFamily="34" charset="0"/>
              <a:buChar char="•"/>
            </a:pPr>
            <a:endParaRPr lang="en-US" sz="2800"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2" name="TextBox 1">
            <a:extLst>
              <a:ext uri="{FF2B5EF4-FFF2-40B4-BE49-F238E27FC236}">
                <a16:creationId xmlns:a16="http://schemas.microsoft.com/office/drawing/2014/main" id="{8EF5C4D4-F19E-4D84-A1B7-FA4F6727E2A6}"/>
              </a:ext>
            </a:extLst>
          </p:cNvPr>
          <p:cNvSpPr txBox="1"/>
          <p:nvPr/>
        </p:nvSpPr>
        <p:spPr>
          <a:xfrm>
            <a:off x="637726" y="2729431"/>
            <a:ext cx="7524967"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en-US" sz="2800" dirty="0"/>
              <a:t>Faster Mean Time To Resolution (MTTR)</a:t>
            </a:r>
          </a:p>
        </p:txBody>
      </p:sp>
      <p:sp>
        <p:nvSpPr>
          <p:cNvPr id="10" name="TextBox 9">
            <a:extLst>
              <a:ext uri="{FF2B5EF4-FFF2-40B4-BE49-F238E27FC236}">
                <a16:creationId xmlns:a16="http://schemas.microsoft.com/office/drawing/2014/main" id="{1BE636EC-487D-4D0A-8E80-E2AABC67F8D6}"/>
              </a:ext>
            </a:extLst>
          </p:cNvPr>
          <p:cNvSpPr txBox="1"/>
          <p:nvPr/>
        </p:nvSpPr>
        <p:spPr>
          <a:xfrm>
            <a:off x="667775" y="1993538"/>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ro-RO" sz="2800" dirty="0"/>
              <a:t>Fault </a:t>
            </a:r>
            <a:r>
              <a:rPr lang="ro-RO" sz="2800" dirty="0" err="1"/>
              <a:t>isolations</a:t>
            </a:r>
            <a:endParaRPr lang="en-US" sz="2800" dirty="0"/>
          </a:p>
        </p:txBody>
      </p:sp>
      <p:sp>
        <p:nvSpPr>
          <p:cNvPr id="12" name="TextBox 11">
            <a:extLst>
              <a:ext uri="{FF2B5EF4-FFF2-40B4-BE49-F238E27FC236}">
                <a16:creationId xmlns:a16="http://schemas.microsoft.com/office/drawing/2014/main" id="{8B4E3FDC-0FB5-4831-B4E4-D47CC6073999}"/>
              </a:ext>
            </a:extLst>
          </p:cNvPr>
          <p:cNvSpPr txBox="1"/>
          <p:nvPr/>
        </p:nvSpPr>
        <p:spPr>
          <a:xfrm>
            <a:off x="637726" y="3370226"/>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ro-RO" sz="2800" dirty="0" err="1"/>
              <a:t>Faster</a:t>
            </a:r>
            <a:r>
              <a:rPr lang="ro-RO" sz="2800" dirty="0"/>
              <a:t> </a:t>
            </a:r>
            <a:r>
              <a:rPr lang="ro-RO" sz="2800" dirty="0" err="1"/>
              <a:t>Release</a:t>
            </a:r>
            <a:r>
              <a:rPr lang="ro-RO" sz="2800" dirty="0"/>
              <a:t> Rate</a:t>
            </a:r>
            <a:endParaRPr lang="en-US" sz="2800" dirty="0"/>
          </a:p>
        </p:txBody>
      </p:sp>
      <p:sp>
        <p:nvSpPr>
          <p:cNvPr id="14" name="TextBox 13">
            <a:extLst>
              <a:ext uri="{FF2B5EF4-FFF2-40B4-BE49-F238E27FC236}">
                <a16:creationId xmlns:a16="http://schemas.microsoft.com/office/drawing/2014/main" id="{217920FB-7800-4BA1-9C1D-BBA42049C22F}"/>
              </a:ext>
            </a:extLst>
          </p:cNvPr>
          <p:cNvSpPr txBox="1"/>
          <p:nvPr/>
        </p:nvSpPr>
        <p:spPr>
          <a:xfrm>
            <a:off x="667775" y="4105043"/>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en-US" sz="2800" dirty="0"/>
              <a:t>More Test Reliability</a:t>
            </a:r>
          </a:p>
        </p:txBody>
      </p:sp>
    </p:spTree>
    <p:extLst>
      <p:ext uri="{BB962C8B-B14F-4D97-AF65-F5344CB8AC3E}">
        <p14:creationId xmlns:p14="http://schemas.microsoft.com/office/powerpoint/2010/main" val="238534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uiExpand="1" build="p"/>
      <p:bldP spid="2" grpId="0"/>
      <p:bldP spid="10"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7" name="Title 6"/>
          <p:cNvSpPr>
            <a:spLocks noGrp="1"/>
          </p:cNvSpPr>
          <p:nvPr>
            <p:ph type="title"/>
          </p:nvPr>
        </p:nvSpPr>
        <p:spPr>
          <a:xfrm>
            <a:off x="2425190" y="3429000"/>
            <a:ext cx="7341620" cy="817244"/>
          </a:xfrm>
        </p:spPr>
        <p:txBody>
          <a:bodyPr/>
          <a:lstStyle/>
          <a:p>
            <a:r>
              <a:rPr lang="en-GB" sz="4400" dirty="0"/>
              <a:t>Let’s set up your machines!</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2482060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18</a:t>
            </a:fld>
            <a:endParaRPr lang="en-GB" noProof="0" dirty="0"/>
          </a:p>
        </p:txBody>
      </p:sp>
      <p:sp>
        <p:nvSpPr>
          <p:cNvPr id="7" name="Title 6"/>
          <p:cNvSpPr>
            <a:spLocks noGrp="1"/>
          </p:cNvSpPr>
          <p:nvPr>
            <p:ph type="title"/>
          </p:nvPr>
        </p:nvSpPr>
        <p:spPr>
          <a:xfrm>
            <a:off x="3503808" y="3243898"/>
            <a:ext cx="10875600" cy="817244"/>
          </a:xfrm>
        </p:spPr>
        <p:txBody>
          <a:bodyPr/>
          <a:lstStyle/>
          <a:p>
            <a:r>
              <a:rPr lang="en-GB" sz="4400" dirty="0"/>
              <a:t>Feedback time </a:t>
            </a:r>
            <a:r>
              <a:rPr lang="en-GB" sz="4400" dirty="0">
                <a:sym typeface="Wingdings" panose="05000000000000000000" pitchFamily="2" charset="2"/>
              </a:rPr>
              <a:t></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3170145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4" name="Content Placeholder 3"/>
          <p:cNvSpPr>
            <a:spLocks noGrp="1"/>
          </p:cNvSpPr>
          <p:nvPr>
            <p:ph idx="13"/>
          </p:nvPr>
        </p:nvSpPr>
        <p:spPr/>
        <p:txBody>
          <a:bodyPr/>
          <a:lstStyle/>
          <a:p>
            <a:r>
              <a:rPr lang="en-US" dirty="0"/>
              <a:t>Who are we?</a:t>
            </a:r>
          </a:p>
          <a:p>
            <a:endParaRPr lang="en-US" dirty="0"/>
          </a:p>
          <a:p>
            <a:r>
              <a:rPr lang="en-US" dirty="0"/>
              <a:t>Welcome talk from Marian Ion</a:t>
            </a:r>
          </a:p>
          <a:p>
            <a:endParaRPr lang="en-US" dirty="0"/>
          </a:p>
          <a:p>
            <a:r>
              <a:rPr lang="en-US" dirty="0"/>
              <a:t>Describing the program </a:t>
            </a:r>
          </a:p>
          <a:p>
            <a:endParaRPr lang="en-US" dirty="0"/>
          </a:p>
          <a:p>
            <a:r>
              <a:rPr lang="en-US" dirty="0"/>
              <a:t>Discussing the calendar</a:t>
            </a:r>
          </a:p>
          <a:p>
            <a:endParaRPr lang="en-US" dirty="0"/>
          </a:p>
          <a:p>
            <a:r>
              <a:rPr lang="en-US" dirty="0"/>
              <a:t>DevOps lifecycle &amp; CI/CD</a:t>
            </a:r>
          </a:p>
          <a:p>
            <a:endParaRPr lang="en-US" dirty="0"/>
          </a:p>
          <a:p>
            <a:r>
              <a:rPr lang="en-US" dirty="0"/>
              <a:t>Machine set-up</a:t>
            </a:r>
          </a:p>
          <a:p>
            <a:endParaRPr lang="en-US" dirty="0"/>
          </a:p>
          <a:p>
            <a:r>
              <a:rPr lang="en-US"/>
              <a:t>Feedback time!</a:t>
            </a:r>
            <a:endParaRPr lang="en-US" dirty="0"/>
          </a:p>
          <a:p>
            <a:endParaRPr lang="en-US" dirty="0"/>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2</a:t>
            </a:fld>
            <a:endParaRPr lang="en-GB" noProof="0" dirty="0"/>
          </a:p>
        </p:txBody>
      </p:sp>
    </p:spTree>
    <p:extLst>
      <p:ext uri="{BB962C8B-B14F-4D97-AF65-F5344CB8AC3E}">
        <p14:creationId xmlns:p14="http://schemas.microsoft.com/office/powerpoint/2010/main" val="396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648" y="3020378"/>
            <a:ext cx="10875600" cy="817244"/>
          </a:xfrm>
        </p:spPr>
        <p:txBody>
          <a:bodyPr/>
          <a:lstStyle/>
          <a:p>
            <a:r>
              <a:rPr lang="en-GB" sz="7200" dirty="0"/>
              <a:t>Who are we?</a:t>
            </a: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E392-B511-5278-4BCB-132F95096717}"/>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56DB8BAA-9A1D-B3B0-4476-F36FD7744962}"/>
              </a:ext>
            </a:extLst>
          </p:cNvPr>
          <p:cNvSpPr>
            <a:spLocks noGrp="1"/>
          </p:cNvSpPr>
          <p:nvPr>
            <p:ph type="title"/>
          </p:nvPr>
        </p:nvSpPr>
        <p:spPr/>
        <p:txBody>
          <a:bodyPr/>
          <a:lstStyle/>
          <a:p>
            <a:r>
              <a:rPr lang="en-US" dirty="0">
                <a:cs typeface="ING Me"/>
              </a:rPr>
              <a:t>Wouter</a:t>
            </a:r>
            <a:endParaRPr lang="en-US" dirty="0"/>
          </a:p>
        </p:txBody>
      </p:sp>
      <p:pic>
        <p:nvPicPr>
          <p:cNvPr id="5" name="Picture 5">
            <a:extLst>
              <a:ext uri="{FF2B5EF4-FFF2-40B4-BE49-F238E27FC236}">
                <a16:creationId xmlns:a16="http://schemas.microsoft.com/office/drawing/2014/main" id="{7CE39A84-BAA4-A922-5C36-65AC9406825F}"/>
              </a:ext>
            </a:extLst>
          </p:cNvPr>
          <p:cNvPicPr>
            <a:picLocks noChangeAspect="1"/>
          </p:cNvPicPr>
          <p:nvPr/>
        </p:nvPicPr>
        <p:blipFill>
          <a:blip r:embed="rId3"/>
          <a:stretch>
            <a:fillRect/>
          </a:stretch>
        </p:blipFill>
        <p:spPr>
          <a:xfrm>
            <a:off x="6301021" y="3429001"/>
            <a:ext cx="2743200" cy="2057400"/>
          </a:xfrm>
          <a:prstGeom prst="flowChartAlternateProcess">
            <a:avLst/>
          </a:prstGeom>
        </p:spPr>
      </p:pic>
      <p:pic>
        <p:nvPicPr>
          <p:cNvPr id="6" name="Picture 6" descr="A picture containing mountain, person, outdoor, sky&#10;&#10;Description automatically generated">
            <a:extLst>
              <a:ext uri="{FF2B5EF4-FFF2-40B4-BE49-F238E27FC236}">
                <a16:creationId xmlns:a16="http://schemas.microsoft.com/office/drawing/2014/main" id="{EE279FBE-2070-42E1-9F13-F1FB10F81E72}"/>
              </a:ext>
            </a:extLst>
          </p:cNvPr>
          <p:cNvPicPr>
            <a:picLocks noChangeAspect="1"/>
          </p:cNvPicPr>
          <p:nvPr/>
        </p:nvPicPr>
        <p:blipFill>
          <a:blip r:embed="rId4"/>
          <a:stretch>
            <a:fillRect/>
          </a:stretch>
        </p:blipFill>
        <p:spPr>
          <a:xfrm rot="10800000">
            <a:off x="3147780" y="3429000"/>
            <a:ext cx="2743200" cy="2057400"/>
          </a:xfrm>
          <a:prstGeom prst="flowChartAlternateProcess">
            <a:avLst/>
          </a:prstGeom>
        </p:spPr>
      </p:pic>
      <p:pic>
        <p:nvPicPr>
          <p:cNvPr id="7" name="Picture 7" descr="A picture containing person&#10;&#10;Description automatically generated">
            <a:extLst>
              <a:ext uri="{FF2B5EF4-FFF2-40B4-BE49-F238E27FC236}">
                <a16:creationId xmlns:a16="http://schemas.microsoft.com/office/drawing/2014/main" id="{EFA44808-ED74-E3E2-BB67-F9637373F3BB}"/>
              </a:ext>
            </a:extLst>
          </p:cNvPr>
          <p:cNvPicPr>
            <a:picLocks noChangeAspect="1"/>
          </p:cNvPicPr>
          <p:nvPr/>
        </p:nvPicPr>
        <p:blipFill>
          <a:blip r:embed="rId5"/>
          <a:stretch>
            <a:fillRect/>
          </a:stretch>
        </p:blipFill>
        <p:spPr>
          <a:xfrm>
            <a:off x="423163" y="1142479"/>
            <a:ext cx="2314575" cy="4114800"/>
          </a:xfrm>
          <a:prstGeom prst="flowChartAlternateProcess">
            <a:avLst/>
          </a:prstGeom>
        </p:spPr>
      </p:pic>
      <p:pic>
        <p:nvPicPr>
          <p:cNvPr id="8" name="Picture 8">
            <a:extLst>
              <a:ext uri="{FF2B5EF4-FFF2-40B4-BE49-F238E27FC236}">
                <a16:creationId xmlns:a16="http://schemas.microsoft.com/office/drawing/2014/main" id="{43DF34D6-9312-FEFA-7190-C05355A3ACE7}"/>
              </a:ext>
            </a:extLst>
          </p:cNvPr>
          <p:cNvPicPr>
            <a:picLocks noChangeAspect="1"/>
          </p:cNvPicPr>
          <p:nvPr/>
        </p:nvPicPr>
        <p:blipFill>
          <a:blip r:embed="rId6"/>
          <a:stretch>
            <a:fillRect/>
          </a:stretch>
        </p:blipFill>
        <p:spPr>
          <a:xfrm>
            <a:off x="6301021" y="928577"/>
            <a:ext cx="2743200" cy="2057400"/>
          </a:xfrm>
          <a:prstGeom prst="flowChartAlternateProcess">
            <a:avLst/>
          </a:prstGeom>
        </p:spPr>
      </p:pic>
      <p:pic>
        <p:nvPicPr>
          <p:cNvPr id="9" name="Picture 9">
            <a:extLst>
              <a:ext uri="{FF2B5EF4-FFF2-40B4-BE49-F238E27FC236}">
                <a16:creationId xmlns:a16="http://schemas.microsoft.com/office/drawing/2014/main" id="{FCBBA922-02DE-E534-4D0A-9742241BA518}"/>
              </a:ext>
            </a:extLst>
          </p:cNvPr>
          <p:cNvPicPr>
            <a:picLocks noChangeAspect="1"/>
          </p:cNvPicPr>
          <p:nvPr/>
        </p:nvPicPr>
        <p:blipFill>
          <a:blip r:embed="rId7"/>
          <a:stretch>
            <a:fillRect/>
          </a:stretch>
        </p:blipFill>
        <p:spPr>
          <a:xfrm>
            <a:off x="9454262" y="1142479"/>
            <a:ext cx="2314575" cy="4114800"/>
          </a:xfrm>
          <a:prstGeom prst="flowChartAlternateProcess">
            <a:avLst/>
          </a:prstGeom>
        </p:spPr>
      </p:pic>
      <p:pic>
        <p:nvPicPr>
          <p:cNvPr id="10" name="Picture 10">
            <a:extLst>
              <a:ext uri="{FF2B5EF4-FFF2-40B4-BE49-F238E27FC236}">
                <a16:creationId xmlns:a16="http://schemas.microsoft.com/office/drawing/2014/main" id="{EACF831A-030E-F81C-E129-1D31AC30E545}"/>
              </a:ext>
            </a:extLst>
          </p:cNvPr>
          <p:cNvPicPr>
            <a:picLocks noChangeAspect="1"/>
          </p:cNvPicPr>
          <p:nvPr/>
        </p:nvPicPr>
        <p:blipFill>
          <a:blip r:embed="rId8"/>
          <a:stretch>
            <a:fillRect/>
          </a:stretch>
        </p:blipFill>
        <p:spPr>
          <a:xfrm>
            <a:off x="3147780" y="928577"/>
            <a:ext cx="2743200" cy="2057400"/>
          </a:xfrm>
          <a:prstGeom prst="flowChartAlternateProcess">
            <a:avLst/>
          </a:prstGeom>
        </p:spPr>
      </p:pic>
    </p:spTree>
    <p:extLst>
      <p:ext uri="{BB962C8B-B14F-4D97-AF65-F5344CB8AC3E}">
        <p14:creationId xmlns:p14="http://schemas.microsoft.com/office/powerpoint/2010/main" val="11305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Maria Jianu</a:t>
            </a:r>
          </a:p>
        </p:txBody>
      </p:sp>
      <p:pic>
        <p:nvPicPr>
          <p:cNvPr id="6" name="Picture 5">
            <a:extLst>
              <a:ext uri="{FF2B5EF4-FFF2-40B4-BE49-F238E27FC236}">
                <a16:creationId xmlns:a16="http://schemas.microsoft.com/office/drawing/2014/main" id="{4105DDA5-CB84-49EE-B69D-3FFA10D0CB45}"/>
              </a:ext>
            </a:extLst>
          </p:cNvPr>
          <p:cNvPicPr>
            <a:picLocks noChangeAspect="1"/>
          </p:cNvPicPr>
          <p:nvPr/>
        </p:nvPicPr>
        <p:blipFill>
          <a:blip r:embed="rId2"/>
          <a:stretch>
            <a:fillRect/>
          </a:stretch>
        </p:blipFill>
        <p:spPr>
          <a:xfrm>
            <a:off x="6096000" y="1957170"/>
            <a:ext cx="3335076" cy="44467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ED4A20E9-8F18-49E4-9261-8015441F62F2}"/>
              </a:ext>
            </a:extLst>
          </p:cNvPr>
          <p:cNvPicPr>
            <a:picLocks noChangeAspect="1"/>
          </p:cNvPicPr>
          <p:nvPr/>
        </p:nvPicPr>
        <p:blipFill>
          <a:blip r:embed="rId3"/>
          <a:stretch>
            <a:fillRect/>
          </a:stretch>
        </p:blipFill>
        <p:spPr>
          <a:xfrm flipH="1">
            <a:off x="8905388" y="447269"/>
            <a:ext cx="2988075" cy="5282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AF0A592-EE45-4BC6-92E6-B9CFE54EF973}"/>
              </a:ext>
            </a:extLst>
          </p:cNvPr>
          <p:cNvPicPr>
            <a:picLocks noChangeAspect="1"/>
          </p:cNvPicPr>
          <p:nvPr/>
        </p:nvPicPr>
        <p:blipFill>
          <a:blip r:embed="rId4"/>
          <a:stretch>
            <a:fillRect/>
          </a:stretch>
        </p:blipFill>
        <p:spPr>
          <a:xfrm>
            <a:off x="2890675" y="447269"/>
            <a:ext cx="3552326" cy="47364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4609BA2-C439-4364-AF37-41F0F13B5A7C}"/>
              </a:ext>
            </a:extLst>
          </p:cNvPr>
          <p:cNvPicPr>
            <a:picLocks noChangeAspect="1"/>
          </p:cNvPicPr>
          <p:nvPr/>
        </p:nvPicPr>
        <p:blipFill>
          <a:blip r:embed="rId5"/>
          <a:stretch>
            <a:fillRect/>
          </a:stretch>
        </p:blipFill>
        <p:spPr>
          <a:xfrm>
            <a:off x="386086" y="2729914"/>
            <a:ext cx="2896609" cy="3862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197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Andrada</a:t>
            </a:r>
            <a:r>
              <a:rPr lang="en-US" dirty="0"/>
              <a:t> </a:t>
            </a:r>
            <a:r>
              <a:rPr lang="en-US" dirty="0" err="1"/>
              <a:t>Raducanu</a:t>
            </a:r>
            <a:endParaRPr lang="en-US" dirty="0"/>
          </a:p>
        </p:txBody>
      </p:sp>
      <p:pic>
        <p:nvPicPr>
          <p:cNvPr id="9" name="Picture 8" descr="A person looking through a camera&#10;&#10;Description automatically generated with medium confidence">
            <a:extLst>
              <a:ext uri="{FF2B5EF4-FFF2-40B4-BE49-F238E27FC236}">
                <a16:creationId xmlns:a16="http://schemas.microsoft.com/office/drawing/2014/main" id="{E96B3621-32CE-75A3-CDBE-A579E196EDCD}"/>
              </a:ext>
            </a:extLst>
          </p:cNvPr>
          <p:cNvPicPr>
            <a:picLocks noChangeAspect="1"/>
          </p:cNvPicPr>
          <p:nvPr/>
        </p:nvPicPr>
        <p:blipFill>
          <a:blip r:embed="rId2"/>
          <a:stretch>
            <a:fillRect/>
          </a:stretch>
        </p:blipFill>
        <p:spPr>
          <a:xfrm>
            <a:off x="7703933" y="3563884"/>
            <a:ext cx="3581380" cy="2686036"/>
          </a:xfrm>
          <a:prstGeom prst="flowChartAlternateProcess">
            <a:avLst/>
          </a:prstGeom>
        </p:spPr>
      </p:pic>
      <p:pic>
        <p:nvPicPr>
          <p:cNvPr id="13" name="Picture 12" descr="A group of people posing for a photo&#10;&#10;Description automatically generated">
            <a:extLst>
              <a:ext uri="{FF2B5EF4-FFF2-40B4-BE49-F238E27FC236}">
                <a16:creationId xmlns:a16="http://schemas.microsoft.com/office/drawing/2014/main" id="{C92169EA-BB07-53BF-732F-AAF94975084D}"/>
              </a:ext>
            </a:extLst>
          </p:cNvPr>
          <p:cNvPicPr>
            <a:picLocks noChangeAspect="1"/>
          </p:cNvPicPr>
          <p:nvPr/>
        </p:nvPicPr>
        <p:blipFill>
          <a:blip r:embed="rId3"/>
          <a:stretch>
            <a:fillRect/>
          </a:stretch>
        </p:blipFill>
        <p:spPr>
          <a:xfrm>
            <a:off x="7730913" y="733857"/>
            <a:ext cx="3554400" cy="2665800"/>
          </a:xfrm>
          <a:prstGeom prst="flowChartAlternateProcess">
            <a:avLst/>
          </a:prstGeom>
        </p:spPr>
      </p:pic>
      <p:pic>
        <p:nvPicPr>
          <p:cNvPr id="15" name="Picture 14" descr="A picture containing grass, tree, outdoor, sky&#10;&#10;Description automatically generated">
            <a:extLst>
              <a:ext uri="{FF2B5EF4-FFF2-40B4-BE49-F238E27FC236}">
                <a16:creationId xmlns:a16="http://schemas.microsoft.com/office/drawing/2014/main" id="{2DBDA65B-A8ED-5AFE-FA41-98E95DF85198}"/>
              </a:ext>
            </a:extLst>
          </p:cNvPr>
          <p:cNvPicPr>
            <a:picLocks noChangeAspect="1"/>
          </p:cNvPicPr>
          <p:nvPr/>
        </p:nvPicPr>
        <p:blipFill>
          <a:blip r:embed="rId4"/>
          <a:stretch>
            <a:fillRect/>
          </a:stretch>
        </p:blipFill>
        <p:spPr>
          <a:xfrm>
            <a:off x="4966424" y="3563885"/>
            <a:ext cx="2014527" cy="2686035"/>
          </a:xfrm>
          <a:prstGeom prst="flowChartAlternateProcess">
            <a:avLst/>
          </a:prstGeom>
        </p:spPr>
      </p:pic>
      <p:pic>
        <p:nvPicPr>
          <p:cNvPr id="17" name="Picture 16" descr="A picture containing indoor, floor&#10;&#10;Description automatically generated">
            <a:extLst>
              <a:ext uri="{FF2B5EF4-FFF2-40B4-BE49-F238E27FC236}">
                <a16:creationId xmlns:a16="http://schemas.microsoft.com/office/drawing/2014/main" id="{8BB3444B-B1D3-BD70-5CFB-CAA00CE0B3C6}"/>
              </a:ext>
            </a:extLst>
          </p:cNvPr>
          <p:cNvPicPr>
            <a:picLocks noChangeAspect="1"/>
          </p:cNvPicPr>
          <p:nvPr/>
        </p:nvPicPr>
        <p:blipFill>
          <a:blip r:embed="rId5"/>
          <a:stretch>
            <a:fillRect/>
          </a:stretch>
        </p:blipFill>
        <p:spPr>
          <a:xfrm>
            <a:off x="662061" y="3563884"/>
            <a:ext cx="3581381" cy="2686036"/>
          </a:xfrm>
          <a:prstGeom prst="flowChartAlternateProcess">
            <a:avLst/>
          </a:prstGeom>
        </p:spPr>
      </p:pic>
      <p:pic>
        <p:nvPicPr>
          <p:cNvPr id="19" name="Picture 18" descr="A group of people sitting on chairs outside a building&#10;&#10;Description automatically generated with low confidence">
            <a:extLst>
              <a:ext uri="{FF2B5EF4-FFF2-40B4-BE49-F238E27FC236}">
                <a16:creationId xmlns:a16="http://schemas.microsoft.com/office/drawing/2014/main" id="{65554E12-EAAB-E849-74BF-58F6EDE8F42D}"/>
              </a:ext>
            </a:extLst>
          </p:cNvPr>
          <p:cNvPicPr>
            <a:picLocks noChangeAspect="1"/>
          </p:cNvPicPr>
          <p:nvPr/>
        </p:nvPicPr>
        <p:blipFill>
          <a:blip r:embed="rId6"/>
          <a:stretch>
            <a:fillRect/>
          </a:stretch>
        </p:blipFill>
        <p:spPr>
          <a:xfrm>
            <a:off x="657392" y="742965"/>
            <a:ext cx="3586050" cy="2686036"/>
          </a:xfrm>
          <a:prstGeom prst="flowChartAlternateProcess">
            <a:avLst/>
          </a:prstGeom>
        </p:spPr>
      </p:pic>
      <p:pic>
        <p:nvPicPr>
          <p:cNvPr id="5" name="Picture 4" descr="A picture containing indoor, cat, mammal, domestic cat&#10;&#10;Description automatically generated">
            <a:extLst>
              <a:ext uri="{FF2B5EF4-FFF2-40B4-BE49-F238E27FC236}">
                <a16:creationId xmlns:a16="http://schemas.microsoft.com/office/drawing/2014/main" id="{5808E792-7ABD-AE78-733C-3D1F47FD99F1}"/>
              </a:ext>
            </a:extLst>
          </p:cNvPr>
          <p:cNvPicPr>
            <a:picLocks noChangeAspect="1"/>
          </p:cNvPicPr>
          <p:nvPr/>
        </p:nvPicPr>
        <p:blipFill>
          <a:blip r:embed="rId7"/>
          <a:stretch>
            <a:fillRect/>
          </a:stretch>
        </p:blipFill>
        <p:spPr>
          <a:xfrm>
            <a:off x="4979914" y="742965"/>
            <a:ext cx="2014527" cy="2686036"/>
          </a:xfrm>
          <a:prstGeom prst="flowChartAlternateProcess">
            <a:avLst/>
          </a:prstGeom>
        </p:spPr>
      </p:pic>
    </p:spTree>
    <p:extLst>
      <p:ext uri="{BB962C8B-B14F-4D97-AF65-F5344CB8AC3E}">
        <p14:creationId xmlns:p14="http://schemas.microsoft.com/office/powerpoint/2010/main" val="113182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648" y="3020378"/>
            <a:ext cx="10875600" cy="817244"/>
          </a:xfrm>
        </p:spPr>
        <p:txBody>
          <a:bodyPr/>
          <a:lstStyle/>
          <a:p>
            <a:r>
              <a:rPr lang="en-GB" sz="7200" dirty="0"/>
              <a:t>Who are you?</a:t>
            </a: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Tree>
    <p:extLst>
      <p:ext uri="{BB962C8B-B14F-4D97-AF65-F5344CB8AC3E}">
        <p14:creationId xmlns:p14="http://schemas.microsoft.com/office/powerpoint/2010/main" val="2411348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7" name="Title 6"/>
          <p:cNvSpPr>
            <a:spLocks noGrp="1"/>
          </p:cNvSpPr>
          <p:nvPr>
            <p:ph type="title"/>
          </p:nvPr>
        </p:nvSpPr>
        <p:spPr/>
        <p:txBody>
          <a:bodyPr/>
          <a:lstStyle/>
          <a:p>
            <a:r>
              <a:rPr lang="en-GB" dirty="0"/>
              <a:t>What is </a:t>
            </a:r>
            <a:r>
              <a:rPr lang="en-GB" dirty="0" err="1"/>
              <a:t>DevSchool</a:t>
            </a:r>
            <a:r>
              <a:rPr lang="en-GB" dirty="0"/>
              <a:t>?</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r>
              <a:rPr lang="en-US" sz="3200" dirty="0"/>
              <a:t>What is our goal?</a:t>
            </a:r>
          </a:p>
          <a:p>
            <a:pPr marL="702900" lvl="2" indent="-342900">
              <a:buFont typeface="Arial" panose="020B0604020202020204" pitchFamily="34" charset="0"/>
              <a:buChar char="•"/>
            </a:pPr>
            <a:r>
              <a:rPr lang="en-US" sz="3200" dirty="0"/>
              <a:t>Why are you here?</a:t>
            </a:r>
          </a:p>
          <a:p>
            <a:pPr marL="702900" lvl="2" indent="-342900">
              <a:buFont typeface="Arial" panose="020B0604020202020204" pitchFamily="34" charset="0"/>
              <a:buChar char="•"/>
            </a:pPr>
            <a:r>
              <a:rPr lang="en-US" sz="3200" dirty="0"/>
              <a:t>Why are we here?</a:t>
            </a:r>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1026" name="Picture 2" descr="{Dev}School - DevOps Edition">
            <a:extLst>
              <a:ext uri="{FF2B5EF4-FFF2-40B4-BE49-F238E27FC236}">
                <a16:creationId xmlns:a16="http://schemas.microsoft.com/office/drawing/2014/main" id="{B5025653-A664-2EAB-8A08-B4E3098F2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5" y="3200400"/>
            <a:ext cx="12264485" cy="378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10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40FB18CB-3D04-4152-8913-ED5642B1CF90}"/>
              </a:ext>
            </a:extLst>
          </p:cNvPr>
          <p:cNvPicPr>
            <a:picLocks noChangeAspect="1"/>
          </p:cNvPicPr>
          <p:nvPr/>
        </p:nvPicPr>
        <p:blipFill>
          <a:blip r:embed="rId3"/>
          <a:stretch>
            <a:fillRect/>
          </a:stretch>
        </p:blipFill>
        <p:spPr>
          <a:xfrm>
            <a:off x="1412097" y="1141197"/>
            <a:ext cx="9126974" cy="4874836"/>
          </a:xfrm>
          <a:prstGeom prst="rect">
            <a:avLst/>
          </a:prstGeom>
        </p:spPr>
      </p:pic>
    </p:spTree>
    <p:extLst>
      <p:ext uri="{BB962C8B-B14F-4D97-AF65-F5344CB8AC3E}">
        <p14:creationId xmlns:p14="http://schemas.microsoft.com/office/powerpoint/2010/main" val="13587286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E99D7FF-3773-42E8-9D2B-8EC7CE8956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5638</TotalTime>
  <Words>1492</Words>
  <Application>Microsoft Macintosh PowerPoint</Application>
  <PresentationFormat>Widescreen</PresentationFormat>
  <Paragraphs>135</Paragraphs>
  <Slides>20</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TTNorms-Light</vt:lpstr>
      <vt:lpstr>Arial</vt:lpstr>
      <vt:lpstr>ING Me</vt:lpstr>
      <vt:lpstr>ING_PP_Template_16x9_January2020</vt:lpstr>
      <vt:lpstr>1_ING_PP_Template_16x9_January2020</vt:lpstr>
      <vt:lpstr>{Dev}School DevOps Edition 2022</vt:lpstr>
      <vt:lpstr>Agenda</vt:lpstr>
      <vt:lpstr>Who are we?</vt:lpstr>
      <vt:lpstr>Wouter</vt:lpstr>
      <vt:lpstr>Maria Jianu</vt:lpstr>
      <vt:lpstr>Andrada Raducanu</vt:lpstr>
      <vt:lpstr>Who are you?</vt:lpstr>
      <vt:lpstr>What is DevSchool?</vt:lpstr>
      <vt:lpstr>The calendar</vt:lpstr>
      <vt:lpstr>The calendar</vt:lpstr>
      <vt:lpstr>DevOps Lifecycle   </vt:lpstr>
      <vt:lpstr>Continuous Development &amp; Continuous Integration  </vt:lpstr>
      <vt:lpstr>Continuous Testing  </vt:lpstr>
      <vt:lpstr>Continuous Deployment   </vt:lpstr>
      <vt:lpstr>Continuous Monitoring   </vt:lpstr>
      <vt:lpstr>Why CI/CD matters   </vt:lpstr>
      <vt:lpstr>Let’s set up your machines!   </vt:lpstr>
      <vt:lpstr>Feedback time    </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Ligtenberg, W.L.M. (Wouter)</cp:lastModifiedBy>
  <cp:revision>4</cp:revision>
  <dcterms:created xsi:type="dcterms:W3CDTF">2021-04-04T09:39:53Z</dcterms:created>
  <dcterms:modified xsi:type="dcterms:W3CDTF">2022-04-19T08:45:02Z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